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1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3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5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27F5-D22A-8F4D-BA7B-715C9F0748FF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4BE4-D0C9-6E4F-97DE-819A5A9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farantos@iesl.forth.gr" TargetMode="External"/><Relationship Id="rId3" Type="http://schemas.openxmlformats.org/officeDocument/2006/relationships/hyperlink" Target="http://tccc.iesl.forth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ccc.iesl.forth.gr" TargetMode="External"/><Relationship Id="rId3" Type="http://schemas.openxmlformats.org/officeDocument/2006/relationships/hyperlink" Target="http://phet.colorado.edu/en/simulations/category/n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fu.edu/physics/demolabs/demos/avimov/bychptr/chptr3_energy.htm" TargetMode="External"/><Relationship Id="rId3" Type="http://schemas.openxmlformats.org/officeDocument/2006/relationships/hyperlink" Target="http://www.physics.ccsu.edu/LEMAIRE/genphys/virtual_physics_lab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science/physics" TargetMode="External"/><Relationship Id="rId4" Type="http://schemas.openxmlformats.org/officeDocument/2006/relationships/hyperlink" Target="http://www.bdpa-detroit.org/portal/index.php?Itemid=20&amp;catid=29:education&amp;id=57:moocs-top-10-sites-for-free-education-with-elite-universities&amp;option=com_content&amp;view=artic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ademicearth.org/subjects/physic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search?q=metal+organic+framework&amp;hl=en&amp;client=safari&amp;rls=en&amp;prmd=imvnb&amp;source=lnms&amp;tbm=isch&amp;sa=X&amp;ei=m1NfULjKFey0QWA4DIDw&amp;ved=0CAoQ_AUoAQ&amp;biw=1065&amp;bih=68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7950"/>
            <a:ext cx="7772400" cy="1358676"/>
          </a:xfrm>
        </p:spPr>
        <p:txBody>
          <a:bodyPr>
            <a:normAutofit fontScale="90000"/>
          </a:bodyPr>
          <a:lstStyle/>
          <a:p>
            <a:r>
              <a:rPr lang="el-GR" b="1" i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XHM</a:t>
            </a:r>
            <a:r>
              <a:rPr lang="el-GR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013  Φυσική I  -  Χειμερινό Εξάμηνο 2013-2014</a:t>
            </a:r>
            <a:r>
              <a:rPr lang="en-U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6625"/>
            <a:ext cx="6400800" cy="4061265"/>
          </a:xfrm>
        </p:spPr>
        <p:txBody>
          <a:bodyPr>
            <a:normAutofit fontScale="70000" lnSpcReduction="20000"/>
          </a:bodyPr>
          <a:lstStyle/>
          <a:p>
            <a:r>
              <a:rPr lang="el-GR" b="1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Διδάσκων</a:t>
            </a:r>
            <a:r>
              <a:rPr lang="el-GR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  </a:t>
            </a:r>
            <a:endParaRPr lang="en-US" b="1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l-GR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 </a:t>
            </a:r>
            <a:endParaRPr lang="en-US" b="1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l-GR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Σταύρος</a:t>
            </a:r>
            <a:r>
              <a:rPr lang="el-GR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l-GR" b="1" i="1" dirty="0" err="1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Φαράντος</a:t>
            </a:r>
            <a:r>
              <a:rPr lang="el-GR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l-GR" b="1" i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  <a:hlinkClick r:id="rId2"/>
              </a:rPr>
              <a:t>farantos@</a:t>
            </a:r>
            <a:r>
              <a:rPr lang="el-GR" b="1" i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  <a:hlinkClick r:id="rId2"/>
              </a:rPr>
              <a:t>iesl.forth.gr</a:t>
            </a:r>
            <a:r>
              <a:rPr lang="el-GR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endParaRPr lang="en-US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b="1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l-GR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Γραφείο </a:t>
            </a:r>
            <a:r>
              <a:rPr lang="en-US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 </a:t>
            </a:r>
            <a:r>
              <a:rPr lang="el-GR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Γ308</a:t>
            </a:r>
            <a:endParaRPr lang="en-US" b="1" i="1" dirty="0">
              <a:solidFill>
                <a:srgbClr val="0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l-GR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Τηλ. 2810 54 5061, 2810 39 1813	</a:t>
            </a:r>
            <a:endParaRPr lang="en-US" b="1" i="1" dirty="0">
              <a:solidFill>
                <a:srgbClr val="0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b="1" i="1" dirty="0" err="1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URL</a:t>
            </a:r>
            <a:r>
              <a:rPr lang="en-US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:</a:t>
            </a:r>
            <a:r>
              <a:rPr lang="en-U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i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  <a:hlinkClick r:id="rId3"/>
              </a:rPr>
              <a:t>http://tccc.iesl.forth.gr</a:t>
            </a:r>
            <a:endParaRPr lang="en-US" b="1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 </a:t>
            </a:r>
            <a:endParaRPr lang="en-US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b="1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Ώρες Γραφείου : Δεύτερα 11:00 – 15:00</a:t>
            </a:r>
          </a:p>
          <a:p>
            <a:r>
              <a:rPr lang="en-US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                        </a:t>
            </a:r>
            <a:r>
              <a:rPr lang="el-GR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Πέμπτη </a:t>
            </a:r>
            <a:r>
              <a:rPr lang="en-US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12:00 – 16:00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8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FF"/>
                </a:solidFill>
              </a:rPr>
              <a:t>Εβδομάδα 6 και 7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l-GR" dirty="0"/>
              <a:t>Απλές διαφορικές εξισώσεις, Ταλαντώσεις, Συντονισμός, Κύματα, Το φαινόμενο </a:t>
            </a:r>
            <a:r>
              <a:rPr lang="en-US" dirty="0"/>
              <a:t>Doppler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b="1" dirty="0">
                <a:solidFill>
                  <a:srgbClr val="0000FF"/>
                </a:solidFill>
              </a:rPr>
              <a:t>Εβδομάδα 8 και </a:t>
            </a:r>
            <a:r>
              <a:rPr lang="el-GR" b="1" dirty="0" smtClean="0">
                <a:solidFill>
                  <a:srgbClr val="0000FF"/>
                </a:solidFill>
              </a:rPr>
              <a:t>9</a:t>
            </a:r>
            <a:endParaRPr lang="el-GR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l-GR" dirty="0" smtClean="0"/>
              <a:t>Νόμος </a:t>
            </a:r>
            <a:r>
              <a:rPr lang="el-GR" dirty="0"/>
              <a:t>του </a:t>
            </a:r>
            <a:r>
              <a:rPr lang="en-US" dirty="0"/>
              <a:t>Coulomb</a:t>
            </a:r>
            <a:r>
              <a:rPr lang="el-GR" dirty="0" smtClean="0"/>
              <a:t>, Ηλεκτρικό </a:t>
            </a:r>
            <a:r>
              <a:rPr lang="el-GR" dirty="0"/>
              <a:t>Πεδίο, Νόμος του </a:t>
            </a:r>
            <a:r>
              <a:rPr lang="en-US" dirty="0"/>
              <a:t>Gauss</a:t>
            </a:r>
            <a:r>
              <a:rPr lang="el-GR" dirty="0"/>
              <a:t>, Ηλεκτρική Ενέργεια και Δυναμικό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Εβδομάδα 10 και 11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l-GR" dirty="0"/>
              <a:t>Μαγνητική Δύναμη, Μαγνητικό </a:t>
            </a:r>
            <a:r>
              <a:rPr lang="el-GR" dirty="0" smtClean="0"/>
              <a:t>πεδίο, </a:t>
            </a:r>
            <a:r>
              <a:rPr lang="el-GR" dirty="0"/>
              <a:t>Νόμος του </a:t>
            </a:r>
            <a:r>
              <a:rPr lang="en-US" dirty="0"/>
              <a:t>Faraday</a:t>
            </a:r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r>
              <a:rPr lang="el-GR" b="1" dirty="0">
                <a:solidFill>
                  <a:srgbClr val="0000FF"/>
                </a:solidFill>
              </a:rPr>
              <a:t>Εβδομάδα 12 και 13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l-GR" dirty="0"/>
              <a:t>Πρακτικές εφαρμογές Ηλεκτρομαγνητισμού, Πυκνωτές, Πηνία Σωληνοειδή, Ρεύμα και Τάση, Ηλεκτρικές συνδεσμολογίες, Γείωση, Πολύμετρα , Απλά κυκλώματα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3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Βιβλιογραφία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i="1" dirty="0" smtClean="0">
                <a:solidFill>
                  <a:srgbClr val="FF6600"/>
                </a:solidFill>
              </a:rPr>
              <a:t>ΦΥΣΙΚΗ </a:t>
            </a:r>
            <a:r>
              <a:rPr lang="el-GR" sz="2000" b="1" i="1" dirty="0">
                <a:solidFill>
                  <a:srgbClr val="FF6600"/>
                </a:solidFill>
              </a:rPr>
              <a:t>ΓΙΑ ΕΠΙΣΤΗΜΟΝΕΣ ΚΑΙ ΜΗΧΑΝΙΚΟΥΣ</a:t>
            </a:r>
            <a:r>
              <a:rPr lang="el-GR" sz="2000" b="1" dirty="0">
                <a:solidFill>
                  <a:srgbClr val="FF6600"/>
                </a:solidFill>
              </a:rPr>
              <a:t>: </a:t>
            </a:r>
            <a:r>
              <a:rPr lang="el-GR" sz="2000" b="1" dirty="0" smtClean="0">
                <a:solidFill>
                  <a:srgbClr val="FF6600"/>
                </a:solidFill>
              </a:rPr>
              <a:t>Δύο Τόμοι</a:t>
            </a:r>
          </a:p>
          <a:p>
            <a:pPr marL="0" indent="0">
              <a:buNone/>
            </a:pPr>
            <a:r>
              <a:rPr lang="el-GR" sz="2000" b="1" dirty="0" smtClean="0"/>
              <a:t>Κωδικοί Βιβλίων </a:t>
            </a:r>
            <a:r>
              <a:rPr lang="el-GR" sz="2000" b="1" dirty="0"/>
              <a:t>στον </a:t>
            </a:r>
            <a:r>
              <a:rPr lang="el-GR" sz="2000" b="1" dirty="0" err="1"/>
              <a:t>Εύδοξο</a:t>
            </a:r>
            <a:r>
              <a:rPr lang="el-GR" sz="2000" b="1" dirty="0"/>
              <a:t>: </a:t>
            </a:r>
            <a:r>
              <a:rPr lang="el-GR" sz="2000" b="1" dirty="0" smtClean="0"/>
              <a:t>22750100</a:t>
            </a:r>
            <a:r>
              <a:rPr lang="en-US" sz="2000" b="1" dirty="0"/>
              <a:t> </a:t>
            </a:r>
            <a:r>
              <a:rPr lang="el-GR" sz="2000" b="1" dirty="0" smtClean="0"/>
              <a:t>και</a:t>
            </a:r>
            <a:r>
              <a:rPr lang="en-US" sz="2000" b="1" dirty="0" smtClean="0"/>
              <a:t> 22750112</a:t>
            </a:r>
          </a:p>
          <a:p>
            <a:pPr marL="0" indent="0">
              <a:buNone/>
            </a:pPr>
            <a:r>
              <a:rPr lang="el-GR" sz="2000" b="1" dirty="0" smtClean="0"/>
              <a:t>Έκδοση</a:t>
            </a:r>
            <a:r>
              <a:rPr lang="el-GR" sz="2000" b="1" dirty="0"/>
              <a:t>: 8η Αμερικανική/</a:t>
            </a:r>
            <a:r>
              <a:rPr lang="el-GR" sz="2000" b="1" dirty="0" smtClean="0"/>
              <a:t>2012  </a:t>
            </a:r>
          </a:p>
          <a:p>
            <a:pPr marL="0" indent="0">
              <a:buNone/>
            </a:pPr>
            <a:r>
              <a:rPr lang="el-GR" sz="2000" b="1" dirty="0" smtClean="0"/>
              <a:t>Συγγραφείς</a:t>
            </a:r>
            <a:r>
              <a:rPr lang="el-GR" sz="2000" b="1" dirty="0"/>
              <a:t>: RAYMOND A. </a:t>
            </a:r>
            <a:r>
              <a:rPr lang="el-GR" sz="2000" b="1" dirty="0" err="1"/>
              <a:t>SERWAY</a:t>
            </a:r>
            <a:r>
              <a:rPr lang="el-GR" sz="2000" b="1" dirty="0"/>
              <a:t>, JOHN W. </a:t>
            </a:r>
            <a:r>
              <a:rPr lang="el-GR" sz="2000" b="1" dirty="0" smtClean="0"/>
              <a:t>JEWETT</a:t>
            </a:r>
          </a:p>
          <a:p>
            <a:pPr marL="0" indent="0">
              <a:buNone/>
            </a:pPr>
            <a:r>
              <a:rPr lang="el-GR" sz="2000" b="1" dirty="0" err="1" smtClean="0"/>
              <a:t>ISBN</a:t>
            </a:r>
            <a:r>
              <a:rPr lang="el-GR" sz="2000" b="1" dirty="0"/>
              <a:t>: 978-960-461-508-</a:t>
            </a:r>
            <a:r>
              <a:rPr lang="el-GR" sz="2000" b="1" dirty="0" smtClean="0"/>
              <a:t>7 Τύπος</a:t>
            </a:r>
            <a:r>
              <a:rPr lang="el-GR" sz="2000" b="1" dirty="0"/>
              <a:t>: </a:t>
            </a:r>
            <a:r>
              <a:rPr lang="el-GR" sz="2000" b="1" dirty="0" smtClean="0"/>
              <a:t>Σύγγραμμα   </a:t>
            </a:r>
          </a:p>
          <a:p>
            <a:pPr marL="0" indent="0">
              <a:buNone/>
            </a:pPr>
            <a:r>
              <a:rPr lang="el-GR" sz="2000" b="1" dirty="0" smtClean="0"/>
              <a:t>Διαθέτης </a:t>
            </a:r>
            <a:r>
              <a:rPr lang="el-GR" sz="2000" b="1" dirty="0"/>
              <a:t>(Εκδότης):  </a:t>
            </a:r>
            <a:r>
              <a:rPr lang="el-GR" sz="2000" b="1" dirty="0" smtClean="0"/>
              <a:t>ΕΚΔΟΣΕΙΣ </a:t>
            </a:r>
            <a:r>
              <a:rPr lang="el-GR" sz="2000" b="1" dirty="0"/>
              <a:t>ΚΛΕΙΔΑΡΙΘΜΟΣ </a:t>
            </a:r>
            <a:r>
              <a:rPr lang="el-GR" sz="2000" b="1" dirty="0" smtClean="0"/>
              <a:t>ΕΠΕ</a:t>
            </a:r>
            <a:endParaRPr lang="el-GR" sz="2000" b="1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200" b="1" i="1" dirty="0" smtClean="0">
                <a:solidFill>
                  <a:srgbClr val="FF6600"/>
                </a:solidFill>
              </a:rPr>
              <a:t>ΠΑΝΕΠΙΣΤΗΜΙΑΚΗ ΦΥΣΙΚΗ ΜΕ ΣΥΓΧΡΟΝΗ ΦΥΣΙΚΗ</a:t>
            </a:r>
            <a:r>
              <a:rPr lang="en-US" sz="2200" dirty="0" smtClean="0">
                <a:solidFill>
                  <a:srgbClr val="FF6600"/>
                </a:solidFill>
              </a:rPr>
              <a:t>: </a:t>
            </a:r>
            <a:r>
              <a:rPr lang="el-GR" sz="2200" dirty="0" smtClean="0">
                <a:solidFill>
                  <a:srgbClr val="FF6600"/>
                </a:solidFill>
              </a:rPr>
              <a:t>Τρεις Τόμοι</a:t>
            </a:r>
          </a:p>
          <a:p>
            <a:pPr marL="0" indent="0">
              <a:buNone/>
            </a:pPr>
            <a:r>
              <a:rPr lang="el-GR" sz="2200" b="1" dirty="0" smtClean="0"/>
              <a:t>Κωδικοί Βιβλίων </a:t>
            </a:r>
            <a:r>
              <a:rPr lang="el-GR" sz="2200" b="1" dirty="0"/>
              <a:t>στον </a:t>
            </a:r>
            <a:r>
              <a:rPr lang="el-GR" sz="2200" b="1" dirty="0" err="1"/>
              <a:t>Εύδοξο</a:t>
            </a:r>
            <a:r>
              <a:rPr lang="el-GR" sz="2200" b="1" dirty="0"/>
              <a:t>: </a:t>
            </a:r>
            <a:r>
              <a:rPr lang="el-GR" sz="2200" b="1" dirty="0" smtClean="0"/>
              <a:t>30329, 5583 και </a:t>
            </a:r>
            <a:r>
              <a:rPr lang="el-GR" sz="2200" b="1" dirty="0"/>
              <a:t>5575</a:t>
            </a:r>
            <a:endParaRPr lang="el-GR" sz="2200" b="1" dirty="0" smtClean="0"/>
          </a:p>
          <a:p>
            <a:pPr marL="0" indent="0">
              <a:buNone/>
            </a:pPr>
            <a:r>
              <a:rPr lang="el-GR" sz="2200" b="1" dirty="0" smtClean="0"/>
              <a:t>Έκδοση</a:t>
            </a:r>
            <a:r>
              <a:rPr lang="el-GR" sz="2200" b="1" dirty="0"/>
              <a:t>: 2η ελληνική έκδ./</a:t>
            </a:r>
            <a:r>
              <a:rPr lang="el-GR" sz="2200" b="1" dirty="0" smtClean="0"/>
              <a:t>2011</a:t>
            </a:r>
          </a:p>
          <a:p>
            <a:pPr marL="0" indent="0">
              <a:buNone/>
            </a:pPr>
            <a:r>
              <a:rPr lang="el-GR" sz="2200" b="1" dirty="0" smtClean="0"/>
              <a:t>Συγγραφείς</a:t>
            </a:r>
            <a:r>
              <a:rPr lang="el-GR" sz="2200" b="1" dirty="0"/>
              <a:t>: Young </a:t>
            </a:r>
            <a:r>
              <a:rPr lang="el-GR" sz="2200" b="1" dirty="0" err="1" smtClean="0"/>
              <a:t>H.Δ</a:t>
            </a:r>
            <a:r>
              <a:rPr lang="en-US" sz="2200" b="1" dirty="0" smtClean="0"/>
              <a:t>D.</a:t>
            </a:r>
            <a:r>
              <a:rPr lang="el-GR" sz="2200" b="1" dirty="0" smtClean="0"/>
              <a:t>, </a:t>
            </a:r>
            <a:r>
              <a:rPr lang="el-GR" sz="2200" b="1" dirty="0"/>
              <a:t>Freedman </a:t>
            </a:r>
            <a:r>
              <a:rPr lang="el-GR" sz="2200" b="1" dirty="0" smtClean="0"/>
              <a:t>R.</a:t>
            </a:r>
            <a:r>
              <a:rPr lang="en-US" sz="2200" b="1" dirty="0" smtClean="0"/>
              <a:t>A</a:t>
            </a:r>
            <a:r>
              <a:rPr lang="el-GR" sz="2200" b="1" dirty="0" smtClean="0"/>
              <a:t>.</a:t>
            </a:r>
            <a:endParaRPr lang="el-GR" sz="2200" b="1" dirty="0" smtClean="0"/>
          </a:p>
          <a:p>
            <a:pPr marL="0" indent="0">
              <a:buNone/>
            </a:pPr>
            <a:r>
              <a:rPr lang="el-GR" sz="2200" b="1" dirty="0" err="1" smtClean="0"/>
              <a:t>ISBN</a:t>
            </a:r>
            <a:r>
              <a:rPr lang="el-GR" sz="2200" b="1" dirty="0"/>
              <a:t>: 978-960-02-2535-</a:t>
            </a:r>
            <a:r>
              <a:rPr lang="el-GR" sz="2200" b="1" dirty="0" smtClean="0"/>
              <a:t>8 Τύπος</a:t>
            </a:r>
            <a:r>
              <a:rPr lang="el-GR" sz="2200" b="1" dirty="0"/>
              <a:t>: </a:t>
            </a:r>
            <a:r>
              <a:rPr lang="el-GR" sz="2200" b="1" dirty="0" smtClean="0"/>
              <a:t>Σύγγραμμα </a:t>
            </a:r>
          </a:p>
          <a:p>
            <a:pPr marL="0" indent="0">
              <a:buNone/>
            </a:pPr>
            <a:r>
              <a:rPr lang="el-GR" sz="2200" b="1" dirty="0" smtClean="0"/>
              <a:t>Διαθέτης </a:t>
            </a:r>
            <a:r>
              <a:rPr lang="el-GR" sz="2200" b="1" dirty="0"/>
              <a:t>(Εκδότης):  </a:t>
            </a:r>
            <a:r>
              <a:rPr lang="el-GR" sz="2200" b="1" dirty="0" smtClean="0"/>
              <a:t>ΕΚΔΟΣΕΙΣ </a:t>
            </a:r>
            <a:r>
              <a:rPr lang="el-GR" sz="2200" b="1" dirty="0"/>
              <a:t>ΠΑΠΑΖΗΣΗ </a:t>
            </a:r>
            <a:r>
              <a:rPr lang="el-GR" sz="2200" b="1" dirty="0" smtClean="0"/>
              <a:t>ΑΕΒΕ</a:t>
            </a:r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4131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Διευκρινίσεις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σημειώσεις του μαθήματος βρίσκονται </a:t>
            </a:r>
            <a:r>
              <a:rPr lang="el-GR" dirty="0" smtClean="0"/>
              <a:t>στη </a:t>
            </a:r>
            <a:r>
              <a:rPr lang="el-GR" dirty="0"/>
              <a:t>διεύθυνση  </a:t>
            </a:r>
            <a:r>
              <a:rPr lang="en-US" u="sng" dirty="0" smtClean="0">
                <a:hlinkClick r:id="rId2"/>
              </a:rPr>
              <a:t>http://tccc.iesl.forth.gr</a:t>
            </a:r>
            <a:r>
              <a:rPr lang="en-US" u="sng" dirty="0" smtClean="0"/>
              <a:t> 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Χρήσιμοι σύνδεσμοι με εικονικά πειράματα και </a:t>
            </a:r>
            <a:r>
              <a:rPr lang="en-US" dirty="0"/>
              <a:t>video</a:t>
            </a:r>
            <a:r>
              <a:rPr lang="el-GR" dirty="0"/>
              <a:t> είναι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phet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colorado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edu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en</a:t>
            </a:r>
            <a:r>
              <a:rPr lang="el-GR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simulations/ category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new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6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Επίσης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wfu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edu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physics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demolabs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demos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avimov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bychptr</a:t>
            </a:r>
            <a:r>
              <a:rPr lang="el-GR" u="sng" dirty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chptr</a:t>
            </a:r>
            <a:r>
              <a:rPr lang="el-GR" u="sng" dirty="0" smtClean="0">
                <a:hlinkClick r:id="rId2"/>
              </a:rPr>
              <a:t>3_</a:t>
            </a:r>
            <a:r>
              <a:rPr lang="en-US" u="sng" dirty="0" smtClean="0">
                <a:hlinkClick r:id="rId2"/>
              </a:rPr>
              <a:t>energy</a:t>
            </a:r>
            <a:r>
              <a:rPr lang="el-GR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htm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r>
              <a:rPr lang="en-US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physics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ccsu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edu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LEMAIRE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genphys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virtual</a:t>
            </a:r>
            <a:r>
              <a:rPr lang="el-GR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physics</a:t>
            </a:r>
            <a:r>
              <a:rPr lang="el-GR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labs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Διαλέξεις μαθημάτων είναι επίσης διαθέσιμες στο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academicearth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org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subjects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physics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hlinkClick r:id="rId3"/>
              </a:rPr>
              <a:t>http</a:t>
            </a:r>
            <a:r>
              <a:rPr lang="el-GR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khanacademy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org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science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physics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b="1" i="1" dirty="0" err="1" smtClean="0">
                <a:hlinkClick r:id="rId4"/>
              </a:rPr>
              <a:t>MOOCS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2465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93545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3200" dirty="0" smtClean="0"/>
              <a:t>1. Η παρακολούθηση των μαθημάτων </a:t>
            </a:r>
            <a:r>
              <a:rPr lang="el-GR" sz="3200" dirty="0" smtClean="0"/>
              <a:t>ε</a:t>
            </a:r>
            <a:r>
              <a:rPr lang="el-GR" sz="3200" dirty="0" smtClean="0"/>
              <a:t>ίναι </a:t>
            </a:r>
            <a:r>
              <a:rPr lang="el-GR" sz="3200" dirty="0" smtClean="0"/>
              <a:t>αναγκαία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2. Φροντιστηριακά μαθήματα</a:t>
            </a:r>
            <a:r>
              <a:rPr lang="en-US" sz="3200" dirty="0" smtClean="0"/>
              <a:t> </a:t>
            </a:r>
            <a:r>
              <a:rPr lang="el-GR" sz="3200" dirty="0" smtClean="0"/>
              <a:t>και η </a:t>
            </a:r>
            <a:r>
              <a:rPr lang="el-GR" sz="3200" dirty="0" smtClean="0"/>
              <a:t>επίλυση ασκήσεων </a:t>
            </a:r>
            <a:r>
              <a:rPr lang="el-GR" sz="3200" dirty="0" smtClean="0"/>
              <a:t>έχουν ως</a:t>
            </a:r>
            <a:r>
              <a:rPr lang="el-GR" sz="3200" dirty="0" smtClean="0"/>
              <a:t> </a:t>
            </a:r>
            <a:r>
              <a:rPr lang="el-GR" sz="3200" dirty="0" smtClean="0"/>
              <a:t>σκοπό την κατανόηση των βασικών εννοιών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3281"/>
            <a:ext cx="8229600" cy="243330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Βαθμολογία</a:t>
            </a:r>
            <a:endParaRPr lang="en-US" i="1" dirty="0"/>
          </a:p>
          <a:p>
            <a:pPr marL="0" indent="0" algn="just">
              <a:buNone/>
            </a:pPr>
            <a:r>
              <a:rPr lang="el-GR" b="1" i="1" dirty="0" smtClean="0">
                <a:solidFill>
                  <a:srgbClr val="FF0000"/>
                </a:solidFill>
              </a:rPr>
              <a:t>Τελικό </a:t>
            </a:r>
            <a:r>
              <a:rPr lang="el-GR" b="1" i="1" dirty="0">
                <a:solidFill>
                  <a:srgbClr val="FF0000"/>
                </a:solidFill>
              </a:rPr>
              <a:t>διαγώνισμα, με πέντε ερωτήσεις, συνήθως </a:t>
            </a:r>
            <a:r>
              <a:rPr lang="el-GR" b="1" i="1" dirty="0" smtClean="0">
                <a:solidFill>
                  <a:srgbClr val="FF0000"/>
                </a:solidFill>
              </a:rPr>
              <a:t>ισοδύναμες </a:t>
            </a:r>
            <a:r>
              <a:rPr lang="el-GR" b="1" i="1" dirty="0">
                <a:solidFill>
                  <a:srgbClr val="FF0000"/>
                </a:solidFill>
              </a:rPr>
              <a:t>σε </a:t>
            </a:r>
            <a:r>
              <a:rPr lang="el-GR" b="1" i="1" dirty="0" smtClean="0">
                <a:solidFill>
                  <a:srgbClr val="FF0000"/>
                </a:solidFill>
              </a:rPr>
              <a:t>βαθμολογία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l-GR" b="1" i="1" dirty="0" smtClean="0">
                <a:solidFill>
                  <a:srgbClr val="FF0000"/>
                </a:solidFill>
              </a:rPr>
              <a:t> </a:t>
            </a:r>
            <a:r>
              <a:rPr lang="el-GR" b="1" i="1" dirty="0">
                <a:solidFill>
                  <a:srgbClr val="FF0000"/>
                </a:solidFill>
              </a:rPr>
              <a:t>και απαντάμε σε 120 </a:t>
            </a:r>
            <a:r>
              <a:rPr lang="en-US" b="1" i="1" dirty="0">
                <a:solidFill>
                  <a:srgbClr val="FF0000"/>
                </a:solidFill>
              </a:rPr>
              <a:t>λεπτά</a:t>
            </a:r>
            <a:r>
              <a:rPr lang="el-GR" b="1" i="1" dirty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/>
              <a:t>Γιατί Φυσική (στη Χημεία)</a:t>
            </a:r>
            <a:r>
              <a:rPr lang="en-US" b="1" i="1" dirty="0"/>
              <a:t>;</a:t>
            </a:r>
            <a:br>
              <a:rPr lang="en-US" b="1" i="1" dirty="0"/>
            </a:b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Η </a:t>
            </a:r>
            <a:r>
              <a:rPr lang="en-US" b="1" i="1" dirty="0">
                <a:solidFill>
                  <a:srgbClr val="008000"/>
                </a:solidFill>
              </a:rPr>
              <a:t>Φυσική</a:t>
            </a:r>
            <a:r>
              <a:rPr lang="en-US" dirty="0"/>
              <a:t> μελετά την ύλη, την ενέργεια και τους </a:t>
            </a:r>
            <a:r>
              <a:rPr lang="en-US" b="1" i="1" dirty="0"/>
              <a:t>φυσικούς μετασχηματισμούς </a:t>
            </a:r>
            <a:r>
              <a:rPr lang="en-US" dirty="0"/>
              <a:t>(στερεά, </a:t>
            </a:r>
            <a:r>
              <a:rPr lang="en-US" dirty="0" err="1" smtClean="0"/>
              <a:t>υγρ</a:t>
            </a:r>
            <a:r>
              <a:rPr lang="el-GR" dirty="0" smtClean="0"/>
              <a:t>ή</a:t>
            </a:r>
            <a:r>
              <a:rPr lang="en-US" dirty="0" smtClean="0"/>
              <a:t>, </a:t>
            </a:r>
            <a:r>
              <a:rPr lang="en-US" dirty="0"/>
              <a:t>αέρια, </a:t>
            </a:r>
            <a:r>
              <a:rPr lang="en-US" dirty="0" err="1" smtClean="0"/>
              <a:t>υπεραγώγ</a:t>
            </a:r>
            <a:r>
              <a:rPr lang="el-GR" dirty="0" smtClean="0"/>
              <a:t>ι</a:t>
            </a:r>
            <a:r>
              <a:rPr lang="en-US" dirty="0" smtClean="0"/>
              <a:t>μ</a:t>
            </a:r>
            <a:r>
              <a:rPr lang="el-GR" dirty="0" smtClean="0"/>
              <a:t>η</a:t>
            </a:r>
            <a:r>
              <a:rPr lang="en-US" dirty="0" smtClean="0"/>
              <a:t>, </a:t>
            </a:r>
            <a:r>
              <a:rPr lang="el-GR" dirty="0" err="1" smtClean="0"/>
              <a:t>υπ</a:t>
            </a:r>
            <a:r>
              <a:rPr lang="el-GR" dirty="0" err="1" smtClean="0"/>
              <a:t>έ</a:t>
            </a:r>
            <a:r>
              <a:rPr lang="el-GR" dirty="0" err="1" smtClean="0"/>
              <a:t>ρευστη</a:t>
            </a:r>
            <a:r>
              <a:rPr lang="el-GR" dirty="0" smtClean="0"/>
              <a:t> </a:t>
            </a:r>
            <a:r>
              <a:rPr lang="en-US" dirty="0" err="1" smtClean="0"/>
              <a:t>κ.τ.λ</a:t>
            </a:r>
            <a:r>
              <a:rPr lang="en-US" dirty="0" smtClean="0"/>
              <a:t>.</a:t>
            </a:r>
            <a:r>
              <a:rPr lang="el-GR" dirty="0" smtClean="0"/>
              <a:t> φάση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Η </a:t>
            </a:r>
            <a:r>
              <a:rPr lang="en-US" b="1" i="1" dirty="0">
                <a:solidFill>
                  <a:srgbClr val="0000FF"/>
                </a:solidFill>
              </a:rPr>
              <a:t>Χημεία</a:t>
            </a:r>
            <a:r>
              <a:rPr lang="en-US" dirty="0"/>
              <a:t> μελετά την ύλη, την ενέργεια και τους </a:t>
            </a:r>
            <a:r>
              <a:rPr lang="en-US" b="1" i="1" dirty="0"/>
              <a:t>χημικούς μετασχηματισμούς </a:t>
            </a:r>
            <a:r>
              <a:rPr lang="en-US" dirty="0"/>
              <a:t>τους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Όταν ύλη και ενέργεια μελετώνται σε επίπεδο </a:t>
            </a:r>
            <a:r>
              <a:rPr lang="en-US" b="1" i="1" dirty="0">
                <a:solidFill>
                  <a:srgbClr val="FF0000"/>
                </a:solidFill>
              </a:rPr>
              <a:t>ατόμων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και </a:t>
            </a:r>
            <a:r>
              <a:rPr lang="en-US" b="1" i="1" dirty="0">
                <a:solidFill>
                  <a:srgbClr val="FF0000"/>
                </a:solidFill>
              </a:rPr>
              <a:t>μορίων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δεν υπάρχει διάκριση μεταξύ Φυσικής και Χημείας και γιατί όχι και Βιολογίας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18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518"/>
            <a:ext cx="8229600" cy="1881525"/>
          </a:xfrm>
        </p:spPr>
        <p:txBody>
          <a:bodyPr>
            <a:normAutofit fontScale="90000"/>
          </a:bodyPr>
          <a:lstStyle/>
          <a:p>
            <a:r>
              <a:rPr lang="el-GR" sz="3100" b="1" i="1" dirty="0">
                <a:latin typeface="Arial"/>
                <a:cs typeface="Arial"/>
              </a:rPr>
              <a:t>Κοιτάξτε γύρω σας και τι φέρετε επάνω σας</a:t>
            </a:r>
            <a:r>
              <a:rPr lang="en-US" sz="3100" b="1" i="1" dirty="0">
                <a:latin typeface="Arial"/>
                <a:cs typeface="Arial"/>
              </a:rPr>
              <a:t>:</a:t>
            </a:r>
            <a:br>
              <a:rPr lang="en-US" sz="3100" b="1" i="1" dirty="0">
                <a:latin typeface="Arial"/>
                <a:cs typeface="Arial"/>
              </a:rPr>
            </a:br>
            <a:r>
              <a:rPr lang="en-US" sz="3100" b="1" i="1" dirty="0">
                <a:latin typeface="Arial"/>
                <a:cs typeface="Arial"/>
              </a:rPr>
              <a:t> </a:t>
            </a:r>
            <a:br>
              <a:rPr lang="en-US" sz="3100" b="1" i="1" dirty="0">
                <a:latin typeface="Arial"/>
                <a:cs typeface="Arial"/>
              </a:rPr>
            </a:br>
            <a:r>
              <a:rPr lang="el-GR" sz="3100" b="1" i="1" dirty="0">
                <a:cs typeface="Arial"/>
              </a:rPr>
              <a:t>ΧΗΜΕΙΑ και ΦΥΣΙΚΗ πάνε μαζί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768" y="3370401"/>
            <a:ext cx="1974629" cy="8584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Νέα Υλικά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Βιομόρια</a:t>
            </a:r>
            <a:r>
              <a:rPr lang="en-US" dirty="0"/>
              <a:t> </a:t>
            </a:r>
            <a:br>
              <a:rPr lang="en-US" dirty="0"/>
            </a:br>
            <a:r>
              <a:rPr lang="el-GR" dirty="0" smtClean="0"/>
              <a:t>Κυτοχρωμική</a:t>
            </a:r>
            <a:r>
              <a:rPr lang="en-US" dirty="0" smtClean="0"/>
              <a:t> c</a:t>
            </a:r>
            <a:r>
              <a:rPr lang="el-GR" dirty="0" smtClean="0"/>
              <a:t> Οξειδάση</a:t>
            </a:r>
            <a:endParaRPr lang="en-US" dirty="0"/>
          </a:p>
        </p:txBody>
      </p:sp>
      <p:pic>
        <p:nvPicPr>
          <p:cNvPr id="4" name="Content Placeholder 3" descr="CcOcartoonA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4479"/>
          <a:stretch>
            <a:fillRect/>
          </a:stretch>
        </p:blipFill>
        <p:spPr>
          <a:xfrm>
            <a:off x="1493183" y="1600200"/>
            <a:ext cx="62657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Cytochrome c Oxidase </a:t>
            </a:r>
          </a:p>
        </p:txBody>
      </p:sp>
      <p:pic>
        <p:nvPicPr>
          <p:cNvPr id="4" name="Content Placeholder 3" descr="Macintosh HD:Users:farantos:wordprs:articles:ba3CO30_100ps:revision_I:Fig1.ep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" b="51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13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Κυτοχρωμική Οξειδάση - 1</a:t>
            </a:r>
            <a:endParaRPr lang="en-US" dirty="0"/>
          </a:p>
        </p:txBody>
      </p:sp>
      <p:pic>
        <p:nvPicPr>
          <p:cNvPr id="6" name="movie1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3363" y="1600200"/>
            <a:ext cx="6137275" cy="4525963"/>
          </a:xfrm>
        </p:spPr>
      </p:pic>
    </p:spTree>
    <p:extLst>
      <p:ext uri="{BB962C8B-B14F-4D97-AF65-F5344CB8AC3E}">
        <p14:creationId xmlns:p14="http://schemas.microsoft.com/office/powerpoint/2010/main" val="230650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Κυτοχρωμική Οξειδάση - 2</a:t>
            </a:r>
            <a:endParaRPr lang="en-US" dirty="0"/>
          </a:p>
        </p:txBody>
      </p:sp>
      <p:pic>
        <p:nvPicPr>
          <p:cNvPr id="10" name="movie3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3363" y="1600200"/>
            <a:ext cx="6137275" cy="4525963"/>
          </a:xfrm>
        </p:spPr>
      </p:pic>
    </p:spTree>
    <p:extLst>
      <p:ext uri="{BB962C8B-B14F-4D97-AF65-F5344CB8AC3E}">
        <p14:creationId xmlns:p14="http://schemas.microsoft.com/office/powerpoint/2010/main" val="346050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Παγκόσμιες γλώσσες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rgbClr val="0000FF"/>
                </a:solidFill>
              </a:rPr>
              <a:t>Μαθηματικά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(αφαιρετική σκέψη)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pPr lvl="0"/>
            <a:r>
              <a:rPr lang="en-US" dirty="0"/>
              <a:t>Κατανόηση των </a:t>
            </a:r>
            <a:r>
              <a:rPr lang="en-US" b="1" dirty="0">
                <a:solidFill>
                  <a:srgbClr val="008000"/>
                </a:solidFill>
              </a:rPr>
              <a:t>Ηλεκτρονικών Υπολογιστών </a:t>
            </a:r>
            <a:r>
              <a:rPr lang="en-US" dirty="0"/>
              <a:t>(διαχείριση πληροφορίας)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Αγγλικά</a:t>
            </a:r>
            <a:r>
              <a:rPr lang="en-US" dirty="0"/>
              <a:t> (ανθρώπινη επικοινωνία)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Τι θα μάθουμε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l-GR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βδομάδα 1, 2 και 3</a:t>
            </a:r>
            <a:endParaRPr lang="en-US" b="1" i="1" dirty="0">
              <a:solidFill>
                <a:srgbClr val="0000FF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l-GR" dirty="0" smtClean="0"/>
              <a:t>Επανάληψη </a:t>
            </a:r>
            <a:r>
              <a:rPr lang="el-GR" dirty="0"/>
              <a:t>Μαθηματικών, Διανύσματα (</a:t>
            </a:r>
            <a:r>
              <a:rPr lang="en-US" dirty="0"/>
              <a:t>vector calculus</a:t>
            </a:r>
            <a:r>
              <a:rPr lang="el-GR" dirty="0"/>
              <a:t>), Παράγωγοι και </a:t>
            </a:r>
            <a:r>
              <a:rPr lang="el-GR" dirty="0" smtClean="0"/>
              <a:t>Ολοκληρώματα, </a:t>
            </a:r>
            <a:r>
              <a:rPr lang="el-GR" dirty="0"/>
              <a:t>Γραμμική Κίνηση, Νόμοι του Νεύτωνα, Περιστροφική κίνηση,  Στροφορμή, Διατήρηση </a:t>
            </a:r>
            <a:r>
              <a:rPr lang="el-GR" dirty="0" smtClean="0"/>
              <a:t>ορμής </a:t>
            </a:r>
            <a:r>
              <a:rPr lang="el-GR" dirty="0"/>
              <a:t>και στροφορμής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r>
              <a:rPr lang="el-GR" b="1" dirty="0">
                <a:solidFill>
                  <a:srgbClr val="0000FF"/>
                </a:solidFill>
              </a:rPr>
              <a:t>Εβδομάδα 4 και 5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l-GR" dirty="0"/>
              <a:t>Έργο και Ενέργεια, Κινητική Ενέργεια, Δυναμική ενέργεια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415</Words>
  <Application>Microsoft Macintosh PowerPoint</Application>
  <PresentationFormat>On-screen Show (4:3)</PresentationFormat>
  <Paragraphs>82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XHM  013  Φυσική I  -  Χειμερινό Εξάμηνο 2013-2014 </vt:lpstr>
      <vt:lpstr>Γιατί Φυσική (στη Χημεία); </vt:lpstr>
      <vt:lpstr>Κοιτάξτε γύρω σας και τι φέρετε επάνω σας:   ΧΗΜΕΙΑ και ΦΥΣΙΚΗ πάνε μαζί </vt:lpstr>
      <vt:lpstr>Βιομόρια  Κυτοχρωμική c Οξειδάση</vt:lpstr>
      <vt:lpstr>Cytochrome c Oxidase </vt:lpstr>
      <vt:lpstr>Κυτοχρωμική Οξειδάση - 1</vt:lpstr>
      <vt:lpstr>Κυτοχρωμική Οξειδάση - 2</vt:lpstr>
      <vt:lpstr>Παγκόσμιες γλώσσες </vt:lpstr>
      <vt:lpstr>Τι θα μάθουμε</vt:lpstr>
      <vt:lpstr>PowerPoint Presentation</vt:lpstr>
      <vt:lpstr>PowerPoint Presentation</vt:lpstr>
      <vt:lpstr>Βιβλιογραφία</vt:lpstr>
      <vt:lpstr>Διευκρινίσεις </vt:lpstr>
      <vt:lpstr>Επίσης</vt:lpstr>
      <vt:lpstr>Διαλέξεις μαθημάτων είναι επίσης διαθέσιμες στο </vt:lpstr>
      <vt:lpstr>1. Η παρακολούθηση των μαθημάτων είναι αναγκαία  2. Φροντιστηριακά μαθήματα και η επίλυση ασκήσεων έχουν ως σκοπό την κατανόηση των βασικών εννοιών</vt:lpstr>
    </vt:vector>
  </TitlesOfParts>
  <Company>IESL/FORTH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XHM  013  Φυσική I  -  Χειμερινό Εξάμηνο 2013-2014 </dc:title>
  <dc:creator>Stavros Farantos</dc:creator>
  <cp:lastModifiedBy>Stavros Farantos</cp:lastModifiedBy>
  <cp:revision>48</cp:revision>
  <dcterms:created xsi:type="dcterms:W3CDTF">2013-10-04T12:03:04Z</dcterms:created>
  <dcterms:modified xsi:type="dcterms:W3CDTF">2013-10-07T08:57:37Z</dcterms:modified>
</cp:coreProperties>
</file>